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256" r:id="rId3"/>
    <p:sldId id="258" r:id="rId5"/>
    <p:sldId id="257" r:id="rId6"/>
    <p:sldId id="260" r:id="rId7"/>
    <p:sldId id="261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6160" cy="7340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44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661536" y="0"/>
            <a:ext cx="3566160" cy="73406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44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3896341"/>
            <a:ext cx="3566160" cy="7340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44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661536" y="13896341"/>
            <a:ext cx="3566160" cy="7340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44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275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542937"/>
            <a:ext cx="7477601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Decision Tree in Machine Learning</a:t>
            </a:r>
            <a:endParaRPr lang="en-US" sz="4375" dirty="0">
              <a:latin typeface="Calisto MT" panose="02040603050505030304" charset="0"/>
              <a:cs typeface="Calisto MT" panose="0204060305050503030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599" y="4264938"/>
            <a:ext cx="7477601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Decision tree is a powerful and intuitive machine learning algorithm used for classification and regression tasks. They work by  splitting the data based on the most informative features, creating a tree-like structure of decisions and outcomes.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sp>
        <p:nvSpPr>
          <p:cNvPr id="4" name="Text 1"/>
          <p:cNvSpPr/>
          <p:nvPr/>
        </p:nvSpPr>
        <p:spPr>
          <a:xfrm>
            <a:off x="2037993" y="1637824"/>
            <a:ext cx="7834313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Working of Decision Trees</a:t>
            </a:r>
            <a:endParaRPr lang="en-US" sz="4375" dirty="0">
              <a:latin typeface="Calisto MT" panose="02040603050505030304" charset="0"/>
              <a:cs typeface="Calisto MT" panose="020406030505050303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230398" y="2991803"/>
            <a:ext cx="115014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endParaRPr lang="en-US" sz="2625" dirty="0"/>
          </a:p>
        </p:txBody>
      </p:sp>
      <p:sp>
        <p:nvSpPr>
          <p:cNvPr id="7" name="Text 4"/>
          <p:cNvSpPr/>
          <p:nvPr/>
        </p:nvSpPr>
        <p:spPr>
          <a:xfrm>
            <a:off x="2541270" y="3739515"/>
            <a:ext cx="9165590" cy="378079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3600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Root Node: </a:t>
            </a:r>
            <a:endParaRPr lang="en-US" sz="3600" dirty="0">
              <a:solidFill>
                <a:srgbClr val="AE8625"/>
              </a:solidFill>
              <a:latin typeface="Calisto MT" panose="02040603050505030304" charset="0"/>
              <a:ea typeface="Prata" pitchFamily="34" charset="-122"/>
              <a:cs typeface="Calisto MT" panose="02040603050505030304" charset="0"/>
            </a:endParaRPr>
          </a:p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chemeClr val="bg1"/>
                </a:solidFill>
                <a:latin typeface="Calibri" panose="020F0502020204030204" charset="0"/>
                <a:ea typeface="Prata" pitchFamily="34" charset="-122"/>
                <a:cs typeface="Calibri" panose="020F0502020204030204" charset="0"/>
              </a:rPr>
              <a:t>The starting point of the tree that contains the entire dataset.</a:t>
            </a:r>
            <a:endParaRPr lang="en-US" sz="2185" dirty="0">
              <a:solidFill>
                <a:schemeClr val="bg1"/>
              </a:solidFill>
              <a:latin typeface="Calibri" panose="020F0502020204030204" charset="0"/>
              <a:ea typeface="Prata" pitchFamily="34" charset="-122"/>
              <a:cs typeface="Calibri" panose="020F0502020204030204" charset="0"/>
            </a:endParaRPr>
          </a:p>
          <a:p>
            <a:pPr marL="0" indent="0" algn="l">
              <a:lnSpc>
                <a:spcPts val="2735"/>
              </a:lnSpc>
              <a:buNone/>
            </a:pPr>
            <a:endParaRPr lang="en-US" sz="2185" dirty="0">
              <a:solidFill>
                <a:schemeClr val="bg1"/>
              </a:solidFill>
              <a:latin typeface="Calisto MT" panose="02040603050505030304" charset="0"/>
              <a:ea typeface="Prata" pitchFamily="34" charset="-122"/>
              <a:cs typeface="Calisto MT" panose="02040603050505030304" charset="0"/>
            </a:endParaRPr>
          </a:p>
          <a:p>
            <a:pPr marL="0" indent="0" algn="l">
              <a:lnSpc>
                <a:spcPts val="2735"/>
              </a:lnSpc>
              <a:buNone/>
            </a:pPr>
            <a:r>
              <a:rPr lang="en-US" sz="3600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Internal Nodes:</a:t>
            </a:r>
            <a:r>
              <a:rPr lang="en-US" sz="3600" dirty="0">
                <a:solidFill>
                  <a:schemeClr val="bg1"/>
                </a:solidFill>
                <a:highlight>
                  <a:srgbClr val="000000">
                    <a:alpha val="0"/>
                  </a:srgbClr>
                </a:highlight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 </a:t>
            </a:r>
            <a:endParaRPr lang="en-US" sz="3600" dirty="0">
              <a:solidFill>
                <a:schemeClr val="bg1"/>
              </a:solidFill>
              <a:highlight>
                <a:srgbClr val="000000">
                  <a:alpha val="0"/>
                </a:srgbClr>
              </a:highlight>
              <a:latin typeface="Calisto MT" panose="02040603050505030304" charset="0"/>
              <a:ea typeface="Prata" pitchFamily="34" charset="-122"/>
              <a:cs typeface="Calisto MT" panose="02040603050505030304" charset="0"/>
            </a:endParaRPr>
          </a:p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chemeClr val="bg1"/>
                </a:solidFill>
                <a:highlight>
                  <a:srgbClr val="000000">
                    <a:alpha val="0"/>
                  </a:srgbClr>
                </a:highlight>
                <a:latin typeface="Calibri" panose="020F0502020204030204" charset="0"/>
                <a:ea typeface="Prata" pitchFamily="34" charset="-122"/>
                <a:cs typeface="Calibri" panose="020F0502020204030204" charset="0"/>
              </a:rPr>
              <a:t>Points where the data is split based on a feature.</a:t>
            </a:r>
            <a:endParaRPr lang="en-US" sz="2185" dirty="0">
              <a:solidFill>
                <a:schemeClr val="bg1"/>
              </a:solidFill>
              <a:highlight>
                <a:srgbClr val="000000">
                  <a:alpha val="0"/>
                </a:srgbClr>
              </a:highlight>
              <a:latin typeface="Calibri" panose="020F0502020204030204" charset="0"/>
              <a:ea typeface="Prata" pitchFamily="34" charset="-122"/>
              <a:cs typeface="Calibri" panose="020F0502020204030204" charset="0"/>
            </a:endParaRPr>
          </a:p>
          <a:p>
            <a:pPr marL="0" indent="0" algn="l">
              <a:lnSpc>
                <a:spcPts val="2735"/>
              </a:lnSpc>
              <a:buNone/>
            </a:pPr>
            <a:endParaRPr lang="en-US" sz="2185" dirty="0">
              <a:solidFill>
                <a:schemeClr val="bg1"/>
              </a:solidFill>
              <a:highlight>
                <a:srgbClr val="000000">
                  <a:alpha val="0"/>
                </a:srgbClr>
              </a:highlight>
              <a:latin typeface="Calisto MT" panose="02040603050505030304" charset="0"/>
              <a:ea typeface="Prata" pitchFamily="34" charset="-122"/>
              <a:cs typeface="Calisto MT" panose="02040603050505030304" charset="0"/>
            </a:endParaRPr>
          </a:p>
          <a:p>
            <a:pPr marL="0" indent="0" algn="l">
              <a:lnSpc>
                <a:spcPts val="2735"/>
              </a:lnSpc>
              <a:buNone/>
            </a:pPr>
            <a:r>
              <a:rPr lang="en-US" sz="3600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Leaf Nodes: </a:t>
            </a:r>
            <a:endParaRPr lang="en-US" sz="3600" dirty="0">
              <a:solidFill>
                <a:srgbClr val="AE8625"/>
              </a:solidFill>
              <a:latin typeface="Calisto MT" panose="02040603050505030304" charset="0"/>
              <a:ea typeface="Prata" pitchFamily="34" charset="-122"/>
              <a:cs typeface="Calisto MT" panose="02040603050505030304" charset="0"/>
            </a:endParaRPr>
          </a:p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chemeClr val="bg1"/>
                </a:solidFill>
                <a:latin typeface="Calibri" panose="020F0502020204030204" charset="0"/>
                <a:ea typeface="Prata" pitchFamily="34" charset="-122"/>
                <a:cs typeface="Calibri" panose="020F0502020204030204" charset="0"/>
              </a:rPr>
              <a:t>The end points that provide the final decision or prediction.</a:t>
            </a:r>
            <a:endParaRPr lang="en-US" sz="2185" dirty="0">
              <a:solidFill>
                <a:schemeClr val="bg1"/>
              </a:solidFill>
              <a:latin typeface="Calibri" panose="020F0502020204030204" charset="0"/>
              <a:ea typeface="Prata" pitchFamily="34" charset="-122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>
              <a:alpha val="80000"/>
            </a:srgbClr>
          </a:solidFill>
        </p:spPr>
      </p:sp>
      <p:sp>
        <p:nvSpPr>
          <p:cNvPr id="6" name="Text 2"/>
          <p:cNvSpPr/>
          <p:nvPr/>
        </p:nvSpPr>
        <p:spPr>
          <a:xfrm>
            <a:off x="2037993" y="1319093"/>
            <a:ext cx="6956703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How Decision Trees Process</a:t>
            </a:r>
            <a:endParaRPr lang="en-US" sz="4375" dirty="0">
              <a:latin typeface="Calisto MT" panose="02040603050505030304" charset="0"/>
              <a:cs typeface="Calisto MT" panose="02040603050505030304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7301389" y="2346722"/>
            <a:ext cx="27742" cy="4563785"/>
          </a:xfrm>
          <a:prstGeom prst="rect">
            <a:avLst/>
          </a:prstGeom>
          <a:solidFill>
            <a:srgbClr val="D2AC47"/>
          </a:solidFill>
        </p:spPr>
      </p:sp>
      <p:sp>
        <p:nvSpPr>
          <p:cNvPr id="8" name="Shape 4"/>
          <p:cNvSpPr/>
          <p:nvPr/>
        </p:nvSpPr>
        <p:spPr>
          <a:xfrm>
            <a:off x="6287631" y="2756356"/>
            <a:ext cx="777597" cy="27742"/>
          </a:xfrm>
          <a:prstGeom prst="rect">
            <a:avLst/>
          </a:prstGeom>
          <a:solidFill>
            <a:srgbClr val="D2AC47"/>
          </a:solidFill>
        </p:spPr>
      </p:sp>
      <p:sp>
        <p:nvSpPr>
          <p:cNvPr id="9" name="Shape 5"/>
          <p:cNvSpPr/>
          <p:nvPr/>
        </p:nvSpPr>
        <p:spPr>
          <a:xfrm>
            <a:off x="7065228" y="252031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D3033"/>
          </a:solidFill>
        </p:spPr>
      </p:sp>
      <p:sp>
        <p:nvSpPr>
          <p:cNvPr id="10" name="Text 6"/>
          <p:cNvSpPr/>
          <p:nvPr/>
        </p:nvSpPr>
        <p:spPr>
          <a:xfrm>
            <a:off x="7257633" y="2561987"/>
            <a:ext cx="115014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25" dirty="0"/>
          </a:p>
        </p:txBody>
      </p:sp>
      <p:sp>
        <p:nvSpPr>
          <p:cNvPr id="11" name="Text 7"/>
          <p:cNvSpPr/>
          <p:nvPr/>
        </p:nvSpPr>
        <p:spPr>
          <a:xfrm>
            <a:off x="3315653" y="256889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r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Feature Selection</a:t>
            </a:r>
            <a:endParaRPr lang="en-US" sz="2185" dirty="0">
              <a:latin typeface="Calisto MT" panose="02040603050505030304" charset="0"/>
              <a:cs typeface="Calisto MT" panose="0204060305050503030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2037993" y="3049310"/>
            <a:ext cx="4055150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The algorithm selects the most informative feature to split the data at each node of the tree.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7565172" y="3867210"/>
            <a:ext cx="777597" cy="27742"/>
          </a:xfrm>
          <a:prstGeom prst="rect">
            <a:avLst/>
          </a:prstGeom>
          <a:solidFill>
            <a:srgbClr val="D2AC47"/>
          </a:solidFill>
        </p:spPr>
      </p:sp>
      <p:sp>
        <p:nvSpPr>
          <p:cNvPr id="14" name="Shape 10"/>
          <p:cNvSpPr/>
          <p:nvPr/>
        </p:nvSpPr>
        <p:spPr>
          <a:xfrm>
            <a:off x="7065228" y="3631168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D3033"/>
          </a:solidFill>
        </p:spPr>
      </p:sp>
      <p:sp>
        <p:nvSpPr>
          <p:cNvPr id="15" name="Text 11"/>
          <p:cNvSpPr/>
          <p:nvPr/>
        </p:nvSpPr>
        <p:spPr>
          <a:xfrm>
            <a:off x="7212985" y="3672840"/>
            <a:ext cx="20431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25" dirty="0"/>
          </a:p>
        </p:txBody>
      </p:sp>
      <p:sp>
        <p:nvSpPr>
          <p:cNvPr id="16" name="Text 12"/>
          <p:cNvSpPr/>
          <p:nvPr/>
        </p:nvSpPr>
        <p:spPr>
          <a:xfrm>
            <a:off x="8537258" y="3679746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Recursive Splitting</a:t>
            </a:r>
            <a:endParaRPr lang="en-US" sz="2185" dirty="0">
              <a:latin typeface="Calisto MT" panose="02040603050505030304" charset="0"/>
              <a:cs typeface="Calisto MT" panose="02040603050505030304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8537258" y="4160163"/>
            <a:ext cx="4055150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The data is then split into subsets based on the values of the selected feature, creating child nodes.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8" name="Shape 14"/>
          <p:cNvSpPr/>
          <p:nvPr/>
        </p:nvSpPr>
        <p:spPr>
          <a:xfrm>
            <a:off x="6287631" y="4973776"/>
            <a:ext cx="777597" cy="27742"/>
          </a:xfrm>
          <a:prstGeom prst="rect">
            <a:avLst/>
          </a:prstGeom>
          <a:solidFill>
            <a:srgbClr val="D2AC47"/>
          </a:solidFill>
        </p:spPr>
      </p:sp>
      <p:sp>
        <p:nvSpPr>
          <p:cNvPr id="19" name="Shape 15"/>
          <p:cNvSpPr/>
          <p:nvPr/>
        </p:nvSpPr>
        <p:spPr>
          <a:xfrm>
            <a:off x="7065228" y="473773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D3033"/>
          </a:solidFill>
        </p:spPr>
      </p:sp>
      <p:sp>
        <p:nvSpPr>
          <p:cNvPr id="20" name="Text 16"/>
          <p:cNvSpPr/>
          <p:nvPr/>
        </p:nvSpPr>
        <p:spPr>
          <a:xfrm>
            <a:off x="7211794" y="4779407"/>
            <a:ext cx="206693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AE8625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25" dirty="0"/>
          </a:p>
        </p:txBody>
      </p:sp>
      <p:sp>
        <p:nvSpPr>
          <p:cNvPr id="21" name="Text 17"/>
          <p:cNvSpPr/>
          <p:nvPr/>
        </p:nvSpPr>
        <p:spPr>
          <a:xfrm>
            <a:off x="3315653" y="478631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r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Stopping Criteria</a:t>
            </a:r>
            <a:endParaRPr lang="en-US" sz="2185" dirty="0">
              <a:latin typeface="Calisto MT" panose="02040603050505030304" charset="0"/>
              <a:cs typeface="Calisto MT" panose="02040603050505030304" charset="0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2037993" y="5266730"/>
            <a:ext cx="4055150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The process continues until a stopping criterion is met, such as a maximum depth or minimum samples per leaf.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sp>
        <p:nvSpPr>
          <p:cNvPr id="4" name="Text 1"/>
          <p:cNvSpPr/>
          <p:nvPr/>
        </p:nvSpPr>
        <p:spPr>
          <a:xfrm>
            <a:off x="2037993" y="1621036"/>
            <a:ext cx="6343055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Types of Decision Trees</a:t>
            </a:r>
            <a:endParaRPr lang="en-US" sz="4375" dirty="0">
              <a:latin typeface="Calisto MT" panose="02040603050505030304" charset="0"/>
              <a:cs typeface="Calisto MT" panose="0204060305050503030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2037993" y="2759750"/>
            <a:ext cx="5166122" cy="1635562"/>
          </a:xfrm>
          <a:prstGeom prst="roundRect">
            <a:avLst>
              <a:gd name="adj" fmla="val 4076"/>
            </a:avLst>
          </a:prstGeom>
          <a:solidFill>
            <a:srgbClr val="2D3033"/>
          </a:solidFill>
        </p:spPr>
      </p:sp>
      <p:sp>
        <p:nvSpPr>
          <p:cNvPr id="6" name="Text 3"/>
          <p:cNvSpPr/>
          <p:nvPr/>
        </p:nvSpPr>
        <p:spPr>
          <a:xfrm>
            <a:off x="2260163" y="2981920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Classification Trees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260163" y="3462338"/>
            <a:ext cx="4721781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Used to predict categorical outcomes, such as whether a customer will churn or not.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26285" y="2759750"/>
            <a:ext cx="5166122" cy="1635562"/>
          </a:xfrm>
          <a:prstGeom prst="roundRect">
            <a:avLst>
              <a:gd name="adj" fmla="val 4076"/>
            </a:avLst>
          </a:prstGeom>
          <a:solidFill>
            <a:srgbClr val="2D3033"/>
          </a:solidFill>
        </p:spPr>
      </p:sp>
      <p:sp>
        <p:nvSpPr>
          <p:cNvPr id="9" name="Text 6"/>
          <p:cNvSpPr/>
          <p:nvPr/>
        </p:nvSpPr>
        <p:spPr>
          <a:xfrm>
            <a:off x="7648456" y="2981920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Regression Trees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648456" y="3462338"/>
            <a:ext cx="4721781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Used to predict continuous outcomes, such as the price of a house.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2037993" y="4617482"/>
            <a:ext cx="5166122" cy="1990963"/>
          </a:xfrm>
          <a:prstGeom prst="roundRect">
            <a:avLst>
              <a:gd name="adj" fmla="val 3348"/>
            </a:avLst>
          </a:prstGeom>
          <a:solidFill>
            <a:srgbClr val="2D3033"/>
          </a:solidFill>
        </p:spPr>
      </p:sp>
      <p:sp>
        <p:nvSpPr>
          <p:cNvPr id="12" name="Text 9"/>
          <p:cNvSpPr/>
          <p:nvPr/>
        </p:nvSpPr>
        <p:spPr>
          <a:xfrm>
            <a:off x="2260163" y="483965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Clustering Trees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2260163" y="5320070"/>
            <a:ext cx="4721781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Used to group data points into homogeneous clusters based on their features.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7426285" y="4617482"/>
            <a:ext cx="5166122" cy="1990963"/>
          </a:xfrm>
          <a:prstGeom prst="roundRect">
            <a:avLst>
              <a:gd name="adj" fmla="val 3348"/>
            </a:avLst>
          </a:prstGeom>
          <a:solidFill>
            <a:srgbClr val="2D3033"/>
          </a:solidFill>
        </p:spPr>
      </p:sp>
      <p:sp>
        <p:nvSpPr>
          <p:cNvPr id="15" name="Text 12"/>
          <p:cNvSpPr/>
          <p:nvPr/>
        </p:nvSpPr>
        <p:spPr>
          <a:xfrm>
            <a:off x="7648456" y="483965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Hybrid Trees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648456" y="5320070"/>
            <a:ext cx="472178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Combine classification and regression to handle both categorical and continuous target variables.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sp>
        <p:nvSpPr>
          <p:cNvPr id="4" name="Text 1"/>
          <p:cNvSpPr/>
          <p:nvPr/>
        </p:nvSpPr>
        <p:spPr>
          <a:xfrm>
            <a:off x="2037993" y="1521023"/>
            <a:ext cx="8398073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Building a Decision Tree Model</a:t>
            </a:r>
            <a:endParaRPr lang="en-US" sz="4375" dirty="0">
              <a:latin typeface="Calisto MT" panose="02040603050505030304" charset="0"/>
              <a:cs typeface="Calisto MT" panose="02040603050505030304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2659737"/>
            <a:ext cx="2638544" cy="8886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60163" y="3881676"/>
            <a:ext cx="2194203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Data Preparation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2260163" y="4709279"/>
            <a:ext cx="2194203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Clean and preprocess the data, handling missing values and encoding categorical features.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537" y="2659737"/>
            <a:ext cx="2638663" cy="8886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898707" y="3881676"/>
            <a:ext cx="2194322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Feature Selection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4898707" y="4709279"/>
            <a:ext cx="2194322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Identify the most informative features that will be used to split the data.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659737"/>
            <a:ext cx="2638544" cy="8886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37371" y="3881676"/>
            <a:ext cx="2194203" cy="69437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Tree Construction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7537371" y="4709279"/>
            <a:ext cx="2194203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Recursively split the data based on the selected features, creating the decision tree.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53744" y="2659737"/>
            <a:ext cx="2638663" cy="88868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175915" y="3881676"/>
            <a:ext cx="2194322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Pruning</a:t>
            </a:r>
            <a:endParaRPr lang="en-US" sz="2185" dirty="0">
              <a:solidFill>
                <a:srgbClr val="AE8625"/>
              </a:solidFill>
              <a:latin typeface="Times New Roman" panose="02020603050405020304" charset="0"/>
              <a:ea typeface="Prata" pitchFamily="34" charset="-122"/>
              <a:cs typeface="Times New Roman" panose="02020603050405020304" charset="0"/>
            </a:endParaRPr>
          </a:p>
        </p:txBody>
      </p:sp>
      <p:sp>
        <p:nvSpPr>
          <p:cNvPr id="16" name="Text 9"/>
          <p:cNvSpPr/>
          <p:nvPr/>
        </p:nvSpPr>
        <p:spPr>
          <a:xfrm>
            <a:off x="10175875" y="4709795"/>
            <a:ext cx="2714625" cy="177673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Simplify the tree by removing unnecessary branches to improve generalization.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sp>
        <p:nvSpPr>
          <p:cNvPr id="4" name="Text 1"/>
          <p:cNvSpPr/>
          <p:nvPr/>
        </p:nvSpPr>
        <p:spPr>
          <a:xfrm>
            <a:off x="2037993" y="1869519"/>
            <a:ext cx="10554414" cy="138874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Comparing Decision Trees to Other Models</a:t>
            </a:r>
            <a:endParaRPr lang="en-US" sz="4375" dirty="0">
              <a:latin typeface="Calisto MT" panose="02040603050505030304" charset="0"/>
              <a:cs typeface="Calisto MT" panose="020406030505050303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037993" y="3813691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Linear Regression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383048"/>
            <a:ext cx="315634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Linear regression is used for continuous target variables, while decision trees can handle both categorical and continuous targets.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743932" y="3813691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Logistic Regression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743932" y="4383048"/>
            <a:ext cx="315634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Logistic regression is a linear model for binary classification, while decision trees can handle more complex, non-linear relationships.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449872" y="3813691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AE8625"/>
                </a:solidFill>
                <a:latin typeface="Times New Roman" panose="02020603050405020304" charset="0"/>
                <a:ea typeface="Prata" pitchFamily="34" charset="-122"/>
                <a:cs typeface="Times New Roman" panose="02020603050405020304" charset="0"/>
              </a:rPr>
              <a:t>Decision Trees</a:t>
            </a:r>
            <a:endParaRPr lang="en-US" sz="2185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449872" y="4383048"/>
            <a:ext cx="3156347" cy="177700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Decision trees are more flexible and interpretable than linear and logistic regression, but can be more prone to overfitting.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</p:spPr>
      </p:sp>
      <p:sp>
        <p:nvSpPr>
          <p:cNvPr id="4" name="Text 1"/>
          <p:cNvSpPr/>
          <p:nvPr/>
        </p:nvSpPr>
        <p:spPr>
          <a:xfrm>
            <a:off x="2037993" y="1110377"/>
            <a:ext cx="811149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AE8625"/>
                </a:solidFill>
                <a:latin typeface="Calisto MT" panose="02040603050505030304" charset="0"/>
                <a:ea typeface="Prata" pitchFamily="34" charset="-122"/>
                <a:cs typeface="Calisto MT" panose="02040603050505030304" charset="0"/>
              </a:rPr>
              <a:t>Applications of Decision Trees</a:t>
            </a:r>
            <a:endParaRPr lang="en-US" sz="4375" dirty="0">
              <a:latin typeface="Calisto MT" panose="02040603050505030304" charset="0"/>
              <a:cs typeface="Calisto MT" panose="020406030505050303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115508" y="2499003"/>
            <a:ext cx="9476899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b="1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Customer Churn Prediction:</a:t>
            </a: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 Decision trees can identify the key factors that influence customer attrition, helping businesses take proactive measures to retain valuable customers.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3115508" y="3298627"/>
            <a:ext cx="9476899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b="1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Credit Risk Assessment:</a:t>
            </a: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 Banks and lenders can use decision trees to evaluate loan applicants' creditworthiness and make informed decisions on loan approvals.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3115508" y="4098250"/>
            <a:ext cx="9476899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b="1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Medical Diagnosis:</a:t>
            </a: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 Healthcare providers can leverage decision trees to analyze patient symptoms and medical history to arrive at accurate diagnoses and recommend appropriate treatments.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115508" y="5253276"/>
            <a:ext cx="9476899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b="1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Fraud Detection:</a:t>
            </a: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 Decision trees can be used to identify patterns and anomalies in financial transactions, enabling the detection and prevention of fraudulent activities.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3115508" y="6052899"/>
            <a:ext cx="9476899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800"/>
              </a:lnSpc>
              <a:buSzPct val="100000"/>
              <a:buNone/>
            </a:pPr>
            <a:r>
              <a:rPr lang="en-US" sz="1750" b="1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Recommendation Systems:</a:t>
            </a:r>
            <a:r>
              <a:rPr lang="en-US" sz="1750" dirty="0">
                <a:solidFill>
                  <a:srgbClr val="CFCBBF"/>
                </a:solidFill>
                <a:latin typeface="Calibri" panose="020F0502020204030204" charset="0"/>
                <a:ea typeface="Raleway" pitchFamily="34" charset="-122"/>
                <a:cs typeface="Calibri" panose="020F0502020204030204" charset="0"/>
              </a:rPr>
              <a:t> Retailers and service providers can use decision trees to build personalized recommendation engines that suggest products or services tailored to individual customer preferences.</a:t>
            </a:r>
            <a:endParaRPr lang="en-US" sz="1750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3130</Words>
  <Application>WPS Presentation</Application>
  <PresentationFormat>On-screen Show (16:9)</PresentationFormat>
  <Paragraphs>97</Paragraphs>
  <Slides>7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4" baseType="lpstr">
      <vt:lpstr>Arial</vt:lpstr>
      <vt:lpstr>SimSun</vt:lpstr>
      <vt:lpstr>Wingdings</vt:lpstr>
      <vt:lpstr>Prata</vt:lpstr>
      <vt:lpstr>Segoe Print</vt:lpstr>
      <vt:lpstr>Prata</vt:lpstr>
      <vt:lpstr>Prata</vt:lpstr>
      <vt:lpstr>Raleway</vt:lpstr>
      <vt:lpstr>Raleway</vt:lpstr>
      <vt:lpstr>Raleway</vt:lpstr>
      <vt:lpstr>Calibri</vt:lpstr>
      <vt:lpstr>Microsoft YaHei</vt:lpstr>
      <vt:lpstr>Arial Unicode MS</vt:lpstr>
      <vt:lpstr>MingLiU-ExtB</vt:lpstr>
      <vt:lpstr>Calisto MT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Lenovo</cp:lastModifiedBy>
  <cp:revision>6</cp:revision>
  <dcterms:created xsi:type="dcterms:W3CDTF">2024-05-26T14:24:00Z</dcterms:created>
  <dcterms:modified xsi:type="dcterms:W3CDTF">2024-05-26T16:38:28Z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2F0C88CD8ECD478A9F2131333C3B29CF_12</vt:lpwstr>
  </property>
  <property fmtid="{D5CDD505-2E9C-101B-9397-08002B2CF9AE}" pid="3" name="KSOProductBuildVer">
    <vt:lpwstr>1033-12.2.0.16909</vt:lpwstr>
  </property>
</Properties>
</file>